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98" r:id="rId2"/>
    <p:sldId id="329" r:id="rId3"/>
    <p:sldId id="330" r:id="rId4"/>
    <p:sldId id="331" r:id="rId5"/>
    <p:sldId id="332" r:id="rId6"/>
    <p:sldId id="346" r:id="rId7"/>
    <p:sldId id="347" r:id="rId8"/>
    <p:sldId id="348" r:id="rId9"/>
    <p:sldId id="333" r:id="rId10"/>
    <p:sldId id="334" r:id="rId11"/>
    <p:sldId id="349" r:id="rId12"/>
    <p:sldId id="33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eynep Karagöz" initials="ZK" lastIdx="1" clrIdx="0">
    <p:extLst>
      <p:ext uri="{19B8F6BF-5375-455C-9EA6-DF929625EA0E}">
        <p15:presenceInfo xmlns:p15="http://schemas.microsoft.com/office/powerpoint/2012/main" userId="62f04a23cb7d2e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5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58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01T15:06:12.695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1T14:23:29.79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2429 0 24575,'-49'0'0,"-7"0"0,13 0 0,-44 0 0,19 0 0,-9 0 0,4 0 0,-4 0 0,10 0 0,13 0 0,1 0 0,-2 0 0,-43 0 0,15 0 0,0 0 0,-15 0 0,34 0 0,-23 0 0,26 0 0,-7 0 0,9 0 0,8 0 0,2 0 0,9 0 0,6 0 0,-4 0 0,11 0 0,-5 0 0,1 0 0,-3 0 0,1 0 0,-6 0 0,12 0 0,-4 0 0,6 0 0,0 0 0,7 0 0,0 0 0,7 0 0,0 0 0,-4 0 0,-3 0 0,-5 0 0,-8 0 0,-3 0 0,-6 6 0,-1-4 0,1 4 0,-1 0 0,8-5 0,7 5 0,3-6 0,10 0 0,1 5 0,7 1 0,26 9 0,-11-8 0,22 9 0,-6-15 0,0 10 0,21-10 0,-12 5 0,22 0 0,-7-4 0,9 4 0,0-6 0,-1 0 0,-7 0 0,6 0 0,-7 0 0,9 0 0,-9 0 0,7 0 0,-6 0 0,-1 0 0,-1 0 0,-9 0 0,0 0 0,1 0 0,-1 0 0,1 0 0,-8 0 0,23 0 0,-25 0 0,26 0 0,-24 0 0,0 0 0,6 0 0,-6 0 0,1 0 0,4 0 0,-11 0 0,11 0 0,-4 0 0,-1 0 0,5 0 0,-4 0 0,6 0 0,1 0 0,-1 0 0,0 0 0,1 0 0,-1 0 0,-7 0 0,6 0 0,-6 0 0,8 0 0,-1 0 0,0 0 0,1 0 0,10 0 0,-8 0 0,1 0 0,-5 0 0,-6 0 0,0 0 0,6 0 0,-13 0 0,13 0 0,-13 6 0,13-5 0,-6 5 0,0-6 0,6 6 0,-13-5 0,6 5 0,0 0 0,-6-4 0,5 4 0,1-6 0,-6 5 0,13-4 0,-13 5 0,6-6 0,-1 6 0,-4-5 0,4 5 0,-6-6 0,6 0 0,-4 6 0,11-5 0,-11 5 0,11-6 0,-11 0 0,4 0 0,-6 5 0,-7-4 0,5 5 0,-5-6 0,0 0 0,-7 5 0,-1-4 0,-4 4 0,5 0 0,0 1 0,0 5 0,6 1 0,9 0 0,7 1 0,8 0 0,-1 1 0,0-1 0,1 1 0,-8-1 0,6 0 0,-19-1 0,10 1 0,-17-2 0,4-4 0,-11 2 0,4-7 0,-9 8 0,4-4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52BC5-BBF8-4B6E-A251-3FAC69857547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3D041-78CE-40F7-9CF6-CE11F4E7AD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35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417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80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88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99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002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2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6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97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03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77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2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FF97B-3108-4BC0-89AD-6C2AC4F8E19E}" type="datetimeFigureOut">
              <a:rPr lang="tr-TR" smtClean="0"/>
              <a:t>1.06.2021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B194-F800-47E6-BD5B-616435BD1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22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qs/q6fs10s54017kcbf0t5rv7s80000gn/T/com.microsoft.Word/WebArchiveCopyPasteTempFiles/ZPfBTNanAAAAAElFTkSuQmCC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ele.com.tr/saglik/guncel-saglik/beyaz-yakalilar-neden-diger-kisilere-gore-daha-cok-hastalik-yasiyor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1">
            <a:extLst>
              <a:ext uri="{FF2B5EF4-FFF2-40B4-BE49-F238E27FC236}">
                <a16:creationId xmlns:a16="http://schemas.microsoft.com/office/drawing/2014/main" id="{EC73955F-7CD2-413B-82AC-203BC8FA9FB1}"/>
              </a:ext>
            </a:extLst>
          </p:cNvPr>
          <p:cNvSpPr>
            <a:spLocks noGrp="1"/>
          </p:cNvSpPr>
          <p:nvPr/>
        </p:nvSpPr>
        <p:spPr>
          <a:xfrm>
            <a:off x="-129086" y="215144"/>
            <a:ext cx="11243094" cy="2387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3200" dirty="0">
              <a:solidFill>
                <a:schemeClr val="bg1"/>
              </a:solidFill>
              <a:ea typeface="+mj-lt"/>
              <a:cs typeface="+mj-lt"/>
            </a:endParaRPr>
          </a:p>
        </p:txBody>
      </p:sp>
      <p:sp>
        <p:nvSpPr>
          <p:cNvPr id="2" name="Metin kutusu 1">
            <a:extLst>
              <a:ext uri="{FF2B5EF4-FFF2-40B4-BE49-F238E27FC236}">
                <a16:creationId xmlns:a16="http://schemas.microsoft.com/office/drawing/2014/main" id="{79A61784-2637-0140-83E8-B75BC5A879E0}"/>
              </a:ext>
            </a:extLst>
          </p:cNvPr>
          <p:cNvSpPr txBox="1"/>
          <p:nvPr/>
        </p:nvSpPr>
        <p:spPr>
          <a:xfrm>
            <a:off x="801858" y="1633024"/>
            <a:ext cx="91299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QUESTIONING OF IBS SYMPTOMS AND DEFECATION HABITS AMONG   4</a:t>
            </a:r>
            <a:r>
              <a:rPr lang="tr-TR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5</a:t>
            </a:r>
            <a:r>
              <a:rPr lang="tr-TR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YEARS MEDICAL  STUDENTS OF BEZMIALEM VAKIF UNIVERSITY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A0B36C6E-46EE-A241-9009-287352F2B226}"/>
              </a:ext>
            </a:extLst>
          </p:cNvPr>
          <p:cNvSpPr txBox="1"/>
          <p:nvPr/>
        </p:nvSpPr>
        <p:spPr>
          <a:xfrm>
            <a:off x="801858" y="3559126"/>
            <a:ext cx="8961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    </a:t>
            </a:r>
            <a:r>
              <a:rPr lang="tr-TR" dirty="0" err="1"/>
              <a:t>Stj</a:t>
            </a:r>
            <a:r>
              <a:rPr lang="tr-TR" dirty="0"/>
              <a:t>. Dr.  Ömer Faruk KARAGÖZ</a:t>
            </a:r>
          </a:p>
          <a:p>
            <a:endParaRPr lang="tr-TR" dirty="0"/>
          </a:p>
          <a:p>
            <a:r>
              <a:rPr lang="tr-TR" dirty="0"/>
              <a:t>    Prof. Dr. Metin BAŞARANOĞLU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61103D5-96A2-C74A-AFCF-F22E5B7363FB}"/>
              </a:ext>
            </a:extLst>
          </p:cNvPr>
          <p:cNvSpPr txBox="1"/>
          <p:nvPr/>
        </p:nvSpPr>
        <p:spPr>
          <a:xfrm>
            <a:off x="5097687" y="907250"/>
            <a:ext cx="6550362" cy="49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72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r>
              <a:rPr lang="tr-TR" dirty="0"/>
              <a:t>CONCLUSION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03200" y="1785060"/>
            <a:ext cx="11388578" cy="42127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>
              <a:buFont typeface="Symbol" panose="05000000000000000000" pitchFamily="2" charset="2"/>
              <a:buChar char="•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1800" dirty="0" err="1"/>
              <a:t>Consumption</a:t>
            </a:r>
            <a:r>
              <a:rPr lang="tr-TR" sz="1800" dirty="0"/>
              <a:t> of </a:t>
            </a:r>
            <a:r>
              <a:rPr lang="tr-TR" sz="1800" dirty="0" err="1"/>
              <a:t>fibrous</a:t>
            </a:r>
            <a:r>
              <a:rPr lang="tr-TR" sz="1800" dirty="0"/>
              <a:t> </a:t>
            </a:r>
            <a:r>
              <a:rPr lang="tr-TR" sz="1800" dirty="0" err="1"/>
              <a:t>nutrients</a:t>
            </a:r>
            <a:r>
              <a:rPr lang="tr-TR" sz="1800" dirty="0"/>
              <a:t> as </a:t>
            </a:r>
            <a:r>
              <a:rPr lang="tr-TR" sz="1800" dirty="0" err="1"/>
              <a:t>vegetables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 fiber-</a:t>
            </a:r>
            <a:r>
              <a:rPr lang="tr-TR" sz="1800" dirty="0" err="1"/>
              <a:t>rich</a:t>
            </a:r>
            <a:r>
              <a:rPr lang="tr-TR" sz="1800" dirty="0"/>
              <a:t> </a:t>
            </a:r>
            <a:r>
              <a:rPr lang="tr-TR" sz="1800" dirty="0" err="1"/>
              <a:t>bread</a:t>
            </a:r>
            <a:r>
              <a:rPr lang="tr-TR" sz="1800" dirty="0"/>
              <a:t> </a:t>
            </a:r>
            <a:r>
              <a:rPr lang="tr-TR" sz="1800" dirty="0" err="1"/>
              <a:t>decreases</a:t>
            </a:r>
            <a:r>
              <a:rPr lang="tr-TR" sz="1800" dirty="0"/>
              <a:t> </a:t>
            </a:r>
            <a:r>
              <a:rPr lang="tr-TR" sz="1800" dirty="0" err="1"/>
              <a:t>appeal</a:t>
            </a:r>
            <a:r>
              <a:rPr lang="tr-TR" sz="1800" dirty="0"/>
              <a:t> </a:t>
            </a:r>
            <a:r>
              <a:rPr lang="tr-TR" sz="1800" dirty="0" err="1"/>
              <a:t>to</a:t>
            </a:r>
            <a:r>
              <a:rPr lang="tr-TR" sz="1800" dirty="0"/>
              <a:t> </a:t>
            </a:r>
            <a:r>
              <a:rPr lang="tr-TR" sz="1800" dirty="0" err="1"/>
              <a:t>gastroenterologist</a:t>
            </a:r>
            <a:r>
              <a:rPr lang="tr-TR" sz="18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1800" dirty="0"/>
              <a:t>Fiber-</a:t>
            </a:r>
            <a:r>
              <a:rPr lang="tr-TR" sz="1800" dirty="0" err="1"/>
              <a:t>rich</a:t>
            </a:r>
            <a:r>
              <a:rPr lang="tr-TR" sz="1800" dirty="0"/>
              <a:t> </a:t>
            </a:r>
            <a:r>
              <a:rPr lang="tr-TR" sz="1800" dirty="0" err="1"/>
              <a:t>bread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bulgur </a:t>
            </a:r>
            <a:r>
              <a:rPr lang="tr-TR" sz="1800" dirty="0" err="1"/>
              <a:t>consumption</a:t>
            </a:r>
            <a:r>
              <a:rPr lang="tr-TR" sz="1800" dirty="0"/>
              <a:t> is </a:t>
            </a:r>
            <a:r>
              <a:rPr lang="tr-TR" sz="1800" dirty="0" err="1"/>
              <a:t>useful</a:t>
            </a:r>
            <a:r>
              <a:rPr lang="tr-TR" sz="1800" dirty="0"/>
              <a:t> </a:t>
            </a:r>
            <a:r>
              <a:rPr lang="tr-TR" sz="1800" dirty="0" err="1"/>
              <a:t>to</a:t>
            </a:r>
            <a:r>
              <a:rPr lang="tr-TR" sz="1800" dirty="0"/>
              <a:t> </a:t>
            </a:r>
            <a:r>
              <a:rPr lang="tr-TR" sz="1800" dirty="0" err="1"/>
              <a:t>have</a:t>
            </a:r>
            <a:r>
              <a:rPr lang="tr-TR" sz="1800" dirty="0"/>
              <a:t> </a:t>
            </a:r>
            <a:r>
              <a:rPr lang="tr-TR" sz="1800" dirty="0" err="1"/>
              <a:t>less</a:t>
            </a:r>
            <a:r>
              <a:rPr lang="tr-TR" sz="1800" dirty="0"/>
              <a:t> </a:t>
            </a:r>
            <a:r>
              <a:rPr lang="tr-TR" sz="1800" dirty="0" err="1"/>
              <a:t>abdominal</a:t>
            </a:r>
            <a:r>
              <a:rPr lang="tr-TR" sz="1800" dirty="0"/>
              <a:t> </a:t>
            </a:r>
            <a:r>
              <a:rPr lang="tr-TR" sz="1800" dirty="0" err="1"/>
              <a:t>bloating</a:t>
            </a:r>
            <a:r>
              <a:rPr lang="tr-TR" sz="18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1800" dirty="0"/>
              <a:t>Bulgur </a:t>
            </a:r>
            <a:r>
              <a:rPr lang="tr-TR" sz="1800"/>
              <a:t>consumption </a:t>
            </a:r>
            <a:r>
              <a:rPr lang="tr-TR" sz="1800" dirty="0"/>
              <a:t>can be sen </a:t>
            </a:r>
            <a:r>
              <a:rPr lang="tr-TR" sz="1800" dirty="0" err="1"/>
              <a:t>seen</a:t>
            </a:r>
            <a:r>
              <a:rPr lang="tr-TR" sz="1800" dirty="0"/>
              <a:t> </a:t>
            </a:r>
            <a:r>
              <a:rPr lang="tr-TR" sz="1800" dirty="0" err="1"/>
              <a:t>with</a:t>
            </a:r>
            <a:r>
              <a:rPr lang="tr-TR" sz="1800" dirty="0"/>
              <a:t> a </a:t>
            </a:r>
            <a:r>
              <a:rPr lang="tr-TR" sz="1800" dirty="0" err="1"/>
              <a:t>variable</a:t>
            </a:r>
            <a:r>
              <a:rPr lang="tr-TR" sz="1800" dirty="0"/>
              <a:t> </a:t>
            </a:r>
            <a:r>
              <a:rPr lang="tr-TR" sz="1800" dirty="0" err="1"/>
              <a:t>defecation</a:t>
            </a:r>
            <a:r>
              <a:rPr lang="tr-TR" sz="1800" dirty="0"/>
              <a:t> </a:t>
            </a:r>
            <a:r>
              <a:rPr lang="tr-TR" sz="1800" dirty="0" err="1"/>
              <a:t>habit</a:t>
            </a:r>
            <a:r>
              <a:rPr lang="tr-TR" sz="1800" dirty="0"/>
              <a:t> </a:t>
            </a:r>
            <a:r>
              <a:rPr lang="tr-TR" sz="1800" dirty="0" err="1"/>
              <a:t>without</a:t>
            </a:r>
            <a:r>
              <a:rPr lang="tr-TR" sz="1800" dirty="0"/>
              <a:t> </a:t>
            </a:r>
            <a:r>
              <a:rPr lang="tr-TR" sz="1800" dirty="0" err="1"/>
              <a:t>any</a:t>
            </a:r>
            <a:r>
              <a:rPr lang="tr-TR" sz="1800" dirty="0"/>
              <a:t> problem </a:t>
            </a:r>
            <a:endParaRPr lang="tr-TR" sz="1800" dirty="0">
              <a:ea typeface="+mn-lt"/>
              <a:cs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DF4E320-8D70-7849-9214-210906CA0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2160761"/>
            <a:ext cx="1183874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tr-TR" altLang="tr-T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Resim 1" descr="Icône de validation par la communauté">
            <a:extLst>
              <a:ext uri="{FF2B5EF4-FFF2-40B4-BE49-F238E27FC236}">
                <a16:creationId xmlns:a16="http://schemas.microsoft.com/office/drawing/2014/main" id="{8063F5B6-DA5C-734D-9D11-88FEACAA4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20320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17A134C8-EBBB-174D-B83A-27BB1A191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007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873914-78FF-A64D-825F-23EB6A10F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REFERENCES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57C268C-E3BA-2D4E-A2EC-E17599FE78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489988" y="3429000"/>
            <a:ext cx="1865399" cy="2432050"/>
          </a:xfrm>
        </p:spPr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10CF876-EB7A-DC4C-98E0-6DFFB0E48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8020007" cy="3811588"/>
          </a:xfrm>
        </p:spPr>
        <p:txBody>
          <a:bodyPr>
            <a:normAutofit lnSpcReduction="1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Talley NJ, </a:t>
            </a:r>
            <a:r>
              <a:rPr lang="en-US" dirty="0" err="1"/>
              <a:t>Zinsmeister</a:t>
            </a:r>
            <a:r>
              <a:rPr lang="en-US" dirty="0"/>
              <a:t> AR, Van Dyke C, Melton LJ 3rd. Epidemiology of colonic symptoms and the irritable bowel syndrome. Gastroenterology 1991; 101:927.</a:t>
            </a:r>
            <a:endParaRPr lang="tr-T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Drossman</a:t>
            </a:r>
            <a:r>
              <a:rPr lang="en-US" dirty="0"/>
              <a:t> DA, Li Z, </a:t>
            </a:r>
            <a:r>
              <a:rPr lang="en-US" dirty="0" err="1"/>
              <a:t>Andruzzi</a:t>
            </a:r>
            <a:r>
              <a:rPr lang="en-US" dirty="0"/>
              <a:t> E, et al. U.S. householder survey of functional gastrointestinal disorders. Prevalence, </a:t>
            </a:r>
            <a:r>
              <a:rPr lang="en-US" dirty="0" err="1"/>
              <a:t>sociodemography</a:t>
            </a:r>
            <a:r>
              <a:rPr lang="en-US" dirty="0"/>
              <a:t>, and health impact. Dig Dis Sci 1993; 38:1569.</a:t>
            </a:r>
            <a:endParaRPr lang="tr-T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Jones R, </a:t>
            </a:r>
            <a:r>
              <a:rPr lang="en-US" dirty="0" err="1"/>
              <a:t>Lydeard</a:t>
            </a:r>
            <a:r>
              <a:rPr lang="en-US" dirty="0"/>
              <a:t> S. Irritable bowel syndrome in the general population. BMJ 1992; 304:87.</a:t>
            </a:r>
            <a:endParaRPr lang="tr-T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b="1" dirty="0" err="1"/>
              <a:t>https</a:t>
            </a:r>
            <a:r>
              <a:rPr lang="tr-TR" b="1" dirty="0"/>
              <a:t>://</a:t>
            </a:r>
            <a:r>
              <a:rPr lang="tr-TR" b="1" dirty="0" err="1"/>
              <a:t>www.google.com.tr</a:t>
            </a:r>
            <a:r>
              <a:rPr lang="tr-TR" b="1" dirty="0"/>
              <a:t>/</a:t>
            </a:r>
            <a:r>
              <a:rPr lang="tr-TR" b="1" dirty="0" err="1"/>
              <a:t>amp</a:t>
            </a:r>
            <a:r>
              <a:rPr lang="tr-TR" b="1" dirty="0"/>
              <a:t>/s/</a:t>
            </a:r>
            <a:r>
              <a:rPr lang="tr-TR" b="1" dirty="0" err="1"/>
              <a:t>www.dunya.com</a:t>
            </a:r>
            <a:r>
              <a:rPr lang="tr-TR" b="1" dirty="0"/>
              <a:t>/</a:t>
            </a:r>
            <a:r>
              <a:rPr lang="tr-TR" b="1" dirty="0" err="1"/>
              <a:t>amp</a:t>
            </a:r>
            <a:r>
              <a:rPr lang="tr-TR" b="1" dirty="0"/>
              <a:t>/</a:t>
            </a:r>
            <a:r>
              <a:rPr lang="tr-TR" b="1" dirty="0" err="1"/>
              <a:t>saglik</a:t>
            </a:r>
            <a:r>
              <a:rPr lang="tr-TR" b="1" dirty="0"/>
              <a:t>/spastik-kolon-olanlarin-ucte-birinin-sebebi-misir-surubu-olabilir-haberi-486661</a:t>
            </a:r>
            <a:endParaRPr lang="tr-T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b="1" u="sng" dirty="0">
                <a:hlinkClick r:id="rId2"/>
              </a:rPr>
              <a:t>https://www.elele.com.tr/saglik/guncel-saglik/beyaz-yakalilar-neden-diger-kisilere-gore-daha-cok-hastalik-yasiyor</a:t>
            </a:r>
            <a:endParaRPr lang="tr-T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tr-TR" dirty="0" err="1"/>
              <a:t>Basaranoglu</a:t>
            </a:r>
            <a:r>
              <a:rPr lang="tr-TR" dirty="0"/>
              <a:t> M, Celebi S, Ataseven H, Rahman S, Deveci SE, </a:t>
            </a:r>
            <a:r>
              <a:rPr lang="tr-TR" dirty="0" err="1"/>
              <a:t>Acik</a:t>
            </a:r>
            <a:r>
              <a:rPr lang="tr-TR" dirty="0"/>
              <a:t> Y. </a:t>
            </a:r>
            <a:r>
              <a:rPr lang="tr-TR" dirty="0" err="1"/>
              <a:t>Prevalence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consultation</a:t>
            </a:r>
            <a:r>
              <a:rPr lang="tr-TR" dirty="0"/>
              <a:t> </a:t>
            </a:r>
            <a:r>
              <a:rPr lang="tr-TR" dirty="0" err="1"/>
              <a:t>behavior</a:t>
            </a:r>
            <a:r>
              <a:rPr lang="tr-TR" dirty="0"/>
              <a:t> of self-</a:t>
            </a:r>
            <a:r>
              <a:rPr lang="tr-TR" dirty="0" err="1"/>
              <a:t>reported</a:t>
            </a:r>
            <a:r>
              <a:rPr lang="tr-TR" dirty="0"/>
              <a:t> </a:t>
            </a:r>
            <a:r>
              <a:rPr lang="tr-TR" dirty="0" err="1"/>
              <a:t>rectal</a:t>
            </a:r>
            <a:r>
              <a:rPr lang="tr-TR" dirty="0"/>
              <a:t> </a:t>
            </a:r>
            <a:r>
              <a:rPr lang="tr-TR" dirty="0" err="1"/>
              <a:t>bleeding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face-to-face</a:t>
            </a:r>
            <a:r>
              <a:rPr lang="tr-TR" dirty="0"/>
              <a:t> </a:t>
            </a:r>
            <a:r>
              <a:rPr lang="tr-TR" dirty="0" err="1"/>
              <a:t>interview</a:t>
            </a:r>
            <a:r>
              <a:rPr lang="tr-TR" dirty="0"/>
              <a:t> in an </a:t>
            </a:r>
            <a:r>
              <a:rPr lang="tr-TR" dirty="0" err="1"/>
              <a:t>Asian</a:t>
            </a:r>
            <a:r>
              <a:rPr lang="tr-TR" dirty="0"/>
              <a:t> </a:t>
            </a:r>
            <a:r>
              <a:rPr lang="tr-TR" dirty="0" err="1"/>
              <a:t>community</a:t>
            </a:r>
            <a:r>
              <a:rPr lang="tr-TR" dirty="0"/>
              <a:t>. </a:t>
            </a:r>
            <a:r>
              <a:rPr lang="tr-TR" dirty="0" err="1"/>
              <a:t>Digestion</a:t>
            </a:r>
            <a:r>
              <a:rPr lang="tr-TR" dirty="0"/>
              <a:t>. 2008;77(1):10-5. </a:t>
            </a:r>
            <a:r>
              <a:rPr lang="tr-TR" dirty="0" err="1"/>
              <a:t>doi</a:t>
            </a:r>
            <a:r>
              <a:rPr lang="tr-TR" dirty="0"/>
              <a:t>: 10.1159/000114827. </a:t>
            </a:r>
            <a:r>
              <a:rPr lang="tr-TR" dirty="0" err="1"/>
              <a:t>Epub</a:t>
            </a:r>
            <a:r>
              <a:rPr lang="tr-TR" dirty="0"/>
              <a:t> 2008 Jan 30. PMID: 18230973.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 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00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32971" y="1569401"/>
            <a:ext cx="9811040" cy="48740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4000" dirty="0">
                <a:ea typeface="+mn-lt"/>
                <a:cs typeface="+mn-lt"/>
              </a:rPr>
              <a:t>THANK YOU FOR YOUR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cs typeface="Calibri"/>
            </a:endParaRPr>
          </a:p>
          <a:p>
            <a:endParaRPr lang="tr-TR" sz="1800" dirty="0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280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7277270" cy="84678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>
                <a:ea typeface="+mj-lt"/>
                <a:cs typeface="+mj-lt"/>
              </a:rPr>
              <a:t>IBS - IRRITABLE BOWEL SYNDROME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143D294-5B09-6D4A-B4FE-C491FCDB491B}"/>
              </a:ext>
            </a:extLst>
          </p:cNvPr>
          <p:cNvSpPr txBox="1"/>
          <p:nvPr/>
        </p:nvSpPr>
        <p:spPr>
          <a:xfrm>
            <a:off x="998806" y="2433711"/>
            <a:ext cx="65414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Ibs</a:t>
            </a:r>
            <a:r>
              <a:rPr lang="tr-TR" dirty="0"/>
              <a:t> (</a:t>
            </a:r>
            <a:r>
              <a:rPr lang="tr-TR" dirty="0" err="1"/>
              <a:t>Irritable</a:t>
            </a:r>
            <a:r>
              <a:rPr lang="tr-TR" dirty="0"/>
              <a:t> </a:t>
            </a:r>
            <a:r>
              <a:rPr lang="tr-TR" dirty="0" err="1"/>
              <a:t>Bowel</a:t>
            </a:r>
            <a:r>
              <a:rPr lang="tr-TR" dirty="0"/>
              <a:t> </a:t>
            </a:r>
            <a:r>
              <a:rPr lang="tr-TR" dirty="0" err="1"/>
              <a:t>Syndrome</a:t>
            </a:r>
            <a:r>
              <a:rPr lang="tr-TR" dirty="0"/>
              <a:t>) is a </a:t>
            </a:r>
            <a:r>
              <a:rPr lang="tr-TR" dirty="0" err="1"/>
              <a:t>functional</a:t>
            </a:r>
            <a:r>
              <a:rPr lang="tr-TR" dirty="0"/>
              <a:t> </a:t>
            </a:r>
            <a:r>
              <a:rPr lang="tr-TR" dirty="0" err="1"/>
              <a:t>disease</a:t>
            </a:r>
            <a:r>
              <a:rPr lang="tr-TR" dirty="0"/>
              <a:t> of </a:t>
            </a:r>
            <a:r>
              <a:rPr lang="tr-TR" dirty="0" err="1"/>
              <a:t>gastrointestinal</a:t>
            </a:r>
            <a:r>
              <a:rPr lang="tr-TR" dirty="0"/>
              <a:t> </a:t>
            </a:r>
            <a:r>
              <a:rPr lang="tr-TR" dirty="0" err="1"/>
              <a:t>tract</a:t>
            </a:r>
            <a:r>
              <a:rPr lang="tr-TR" dirty="0"/>
              <a:t>, </a:t>
            </a:r>
            <a:r>
              <a:rPr lang="tr-TR" dirty="0" err="1"/>
              <a:t>characterized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chronic</a:t>
            </a:r>
            <a:r>
              <a:rPr lang="tr-TR" dirty="0"/>
              <a:t> </a:t>
            </a:r>
            <a:r>
              <a:rPr lang="tr-TR" dirty="0" err="1"/>
              <a:t>abdominal</a:t>
            </a:r>
            <a:r>
              <a:rPr lang="tr-TR" dirty="0"/>
              <a:t> </a:t>
            </a:r>
            <a:r>
              <a:rPr lang="tr-TR" dirty="0" err="1"/>
              <a:t>pain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altered</a:t>
            </a:r>
            <a:r>
              <a:rPr lang="tr-TR" dirty="0"/>
              <a:t> </a:t>
            </a:r>
            <a:r>
              <a:rPr lang="tr-TR" dirty="0" err="1"/>
              <a:t>intestinal</a:t>
            </a:r>
            <a:r>
              <a:rPr lang="tr-TR" dirty="0"/>
              <a:t> </a:t>
            </a:r>
            <a:r>
              <a:rPr lang="tr-TR" dirty="0" err="1"/>
              <a:t>habits</a:t>
            </a:r>
            <a:r>
              <a:rPr lang="tr-TR" dirty="0"/>
              <a:t>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Abdominal</a:t>
            </a:r>
            <a:r>
              <a:rPr lang="tr-TR" dirty="0"/>
              <a:t> </a:t>
            </a:r>
            <a:r>
              <a:rPr lang="tr-TR" dirty="0" err="1"/>
              <a:t>pain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IBS is </a:t>
            </a:r>
            <a:r>
              <a:rPr lang="tr-TR" dirty="0" err="1"/>
              <a:t>periodic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cramp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tr-TR" dirty="0"/>
              <a:t>. </a:t>
            </a:r>
            <a:r>
              <a:rPr lang="tr-TR" dirty="0" err="1"/>
              <a:t>Pain</a:t>
            </a:r>
            <a:r>
              <a:rPr lang="tr-TR" dirty="0"/>
              <a:t> can </a:t>
            </a:r>
            <a:r>
              <a:rPr lang="tr-TR" dirty="0" err="1"/>
              <a:t>vary</a:t>
            </a:r>
            <a:r>
              <a:rPr lang="tr-TR" dirty="0"/>
              <a:t> </a:t>
            </a:r>
            <a:r>
              <a:rPr lang="tr-TR" dirty="0" err="1"/>
              <a:t>due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emotional</a:t>
            </a:r>
            <a:r>
              <a:rPr lang="tr-TR" dirty="0"/>
              <a:t> </a:t>
            </a:r>
            <a:r>
              <a:rPr lang="tr-TR" dirty="0" err="1"/>
              <a:t>stress</a:t>
            </a:r>
            <a:r>
              <a:rPr lang="tr-TR" dirty="0"/>
              <a:t>. </a:t>
            </a:r>
            <a:r>
              <a:rPr lang="tr-TR" dirty="0" err="1"/>
              <a:t>Belching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abdominal</a:t>
            </a:r>
            <a:r>
              <a:rPr lang="tr-TR" dirty="0"/>
              <a:t> </a:t>
            </a:r>
            <a:r>
              <a:rPr lang="tr-TR" dirty="0" err="1"/>
              <a:t>bloating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symptoms</a:t>
            </a:r>
            <a:r>
              <a:rPr lang="tr-TR" dirty="0"/>
              <a:t> in  </a:t>
            </a:r>
            <a:r>
              <a:rPr lang="tr-TR" dirty="0" err="1"/>
              <a:t>patients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IBS.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330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60443" y="515166"/>
            <a:ext cx="9811040" cy="846786"/>
          </a:xfrm>
        </p:spPr>
        <p:txBody>
          <a:bodyPr/>
          <a:lstStyle/>
          <a:p>
            <a:pPr algn="ctr"/>
            <a:r>
              <a:rPr lang="tr-TR" dirty="0"/>
              <a:t>SYMPTOMS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6066" y="1655665"/>
            <a:ext cx="9825417" cy="46871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latin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b="1" dirty="0">
              <a:latin typeface="Calibri"/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2F73A04-5EF1-1641-8F79-F56ADCC7A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332" y="1817713"/>
            <a:ext cx="8143335" cy="481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1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r>
              <a:rPr lang="tr-TR" dirty="0"/>
              <a:t>OUR AIM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1913206"/>
            <a:ext cx="10004223" cy="40845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800" dirty="0">
              <a:ea typeface="+mn-lt"/>
              <a:cs typeface="+mn-lt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CBDE77FD-A692-A949-96F4-6D42ABBA14EE}"/>
              </a:ext>
            </a:extLst>
          </p:cNvPr>
          <p:cNvSpPr txBox="1"/>
          <p:nvPr/>
        </p:nvSpPr>
        <p:spPr>
          <a:xfrm>
            <a:off x="839788" y="2447778"/>
            <a:ext cx="6541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evaluate</a:t>
            </a:r>
            <a:r>
              <a:rPr lang="tr-TR" dirty="0"/>
              <a:t> IBS </a:t>
            </a:r>
            <a:r>
              <a:rPr lang="tr-TR" dirty="0" err="1"/>
              <a:t>complains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defecation</a:t>
            </a:r>
            <a:r>
              <a:rPr lang="tr-TR" dirty="0"/>
              <a:t> </a:t>
            </a:r>
            <a:r>
              <a:rPr lang="tr-TR" dirty="0" err="1"/>
              <a:t>habits</a:t>
            </a:r>
            <a:r>
              <a:rPr lang="tr-TR" dirty="0"/>
              <a:t> </a:t>
            </a:r>
            <a:r>
              <a:rPr lang="tr-TR" dirty="0" err="1"/>
              <a:t>among</a:t>
            </a:r>
            <a:r>
              <a:rPr lang="tr-TR" dirty="0"/>
              <a:t> 4th </a:t>
            </a:r>
            <a:r>
              <a:rPr lang="tr-TR" dirty="0" err="1"/>
              <a:t>and</a:t>
            </a:r>
            <a:r>
              <a:rPr lang="tr-TR" dirty="0"/>
              <a:t> 5th </a:t>
            </a:r>
            <a:r>
              <a:rPr lang="tr-TR" dirty="0" err="1"/>
              <a:t>year</a:t>
            </a:r>
            <a:r>
              <a:rPr lang="tr-TR" dirty="0"/>
              <a:t>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of </a:t>
            </a:r>
            <a:r>
              <a:rPr lang="tr-TR" dirty="0" err="1"/>
              <a:t>Bezmialem</a:t>
            </a:r>
            <a:r>
              <a:rPr lang="tr-TR" dirty="0"/>
              <a:t> </a:t>
            </a:r>
            <a:r>
              <a:rPr lang="tr-TR" dirty="0" err="1"/>
              <a:t>Vakif</a:t>
            </a:r>
            <a:r>
              <a:rPr lang="tr-TR" dirty="0"/>
              <a:t> </a:t>
            </a:r>
            <a:r>
              <a:rPr lang="tr-TR" dirty="0" err="1"/>
              <a:t>University</a:t>
            </a:r>
            <a:r>
              <a:rPr lang="tr-T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show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relationship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 </a:t>
            </a:r>
            <a:r>
              <a:rPr lang="tr-TR" dirty="0" err="1"/>
              <a:t>consumption</a:t>
            </a:r>
            <a:r>
              <a:rPr lang="tr-TR" dirty="0"/>
              <a:t> of </a:t>
            </a:r>
            <a:r>
              <a:rPr lang="tr-TR" dirty="0" err="1"/>
              <a:t>fibrous</a:t>
            </a:r>
            <a:r>
              <a:rPr lang="tr-TR" dirty="0"/>
              <a:t> </a:t>
            </a:r>
            <a:r>
              <a:rPr lang="tr-TR" dirty="0" err="1"/>
              <a:t>nutrients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fructose</a:t>
            </a:r>
            <a:r>
              <a:rPr lang="tr-TR" dirty="0"/>
              <a:t> </a:t>
            </a:r>
            <a:r>
              <a:rPr lang="tr-TR" dirty="0" err="1"/>
              <a:t>corn</a:t>
            </a:r>
            <a:r>
              <a:rPr lang="tr-TR" dirty="0"/>
              <a:t> </a:t>
            </a:r>
            <a:r>
              <a:rPr lang="tr-TR" dirty="0" err="1"/>
              <a:t>syrup</a:t>
            </a:r>
            <a:r>
              <a:rPr lang="tr-TR" dirty="0"/>
              <a:t> on IBS.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024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r>
              <a:rPr lang="tr-TR" dirty="0"/>
              <a:t>MATERIALS AND METHODS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46707" y="1583778"/>
            <a:ext cx="9811040" cy="404018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/>
              <a:t> </a:t>
            </a:r>
            <a:r>
              <a:rPr lang="tr-TR" sz="1800" dirty="0" err="1"/>
              <a:t>Bezmialem</a:t>
            </a:r>
            <a:r>
              <a:rPr lang="tr-TR" sz="1800" dirty="0"/>
              <a:t> </a:t>
            </a:r>
            <a:r>
              <a:rPr lang="tr-TR" sz="1800" dirty="0" err="1"/>
              <a:t>Vakif</a:t>
            </a:r>
            <a:r>
              <a:rPr lang="tr-TR" sz="1800" dirty="0"/>
              <a:t> </a:t>
            </a:r>
            <a:r>
              <a:rPr lang="tr-TR" sz="1800" dirty="0" err="1"/>
              <a:t>University</a:t>
            </a:r>
            <a:r>
              <a:rPr lang="tr-TR" sz="1800" dirty="0"/>
              <a:t> 4th </a:t>
            </a:r>
            <a:r>
              <a:rPr lang="tr-TR" sz="1800" dirty="0" err="1"/>
              <a:t>and</a:t>
            </a:r>
            <a:r>
              <a:rPr lang="tr-TR" sz="1800" dirty="0"/>
              <a:t> 5th </a:t>
            </a:r>
            <a:r>
              <a:rPr lang="tr-TR" sz="1800" dirty="0" err="1"/>
              <a:t>year</a:t>
            </a:r>
            <a:r>
              <a:rPr lang="tr-TR" sz="1800" dirty="0"/>
              <a:t> </a:t>
            </a:r>
            <a:r>
              <a:rPr lang="tr-TR" sz="1800" dirty="0" err="1"/>
              <a:t>medical</a:t>
            </a:r>
            <a:r>
              <a:rPr lang="tr-TR" sz="1800" dirty="0"/>
              <a:t> </a:t>
            </a:r>
            <a:r>
              <a:rPr lang="tr-TR" sz="1800" dirty="0" err="1"/>
              <a:t>students</a:t>
            </a:r>
            <a:endParaRPr lang="tr-T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/>
              <a:t> 189 </a:t>
            </a:r>
            <a:r>
              <a:rPr lang="tr-TR" sz="1800" dirty="0" err="1"/>
              <a:t>students</a:t>
            </a:r>
            <a:r>
              <a:rPr lang="tr-TR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>
                <a:ea typeface="+mn-lt"/>
                <a:cs typeface="+mn-lt"/>
              </a:rPr>
              <a:t>Online </a:t>
            </a:r>
            <a:r>
              <a:rPr lang="tr-TR" sz="1800" dirty="0" err="1">
                <a:ea typeface="+mn-lt"/>
                <a:cs typeface="+mn-lt"/>
              </a:rPr>
              <a:t>questionnaire</a:t>
            </a: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 err="1"/>
              <a:t>Stool</a:t>
            </a:r>
            <a:r>
              <a:rPr lang="tr-TR" sz="1800" dirty="0"/>
              <a:t> </a:t>
            </a:r>
            <a:r>
              <a:rPr lang="tr-TR" sz="1800" dirty="0" err="1"/>
              <a:t>characteristics</a:t>
            </a:r>
            <a:r>
              <a:rPr lang="tr-TR" sz="1800" dirty="0"/>
              <a:t>, </a:t>
            </a:r>
            <a:r>
              <a:rPr lang="tr-TR" sz="1800" dirty="0" err="1"/>
              <a:t>existency</a:t>
            </a:r>
            <a:r>
              <a:rPr lang="tr-TR" sz="1800" dirty="0"/>
              <a:t> of </a:t>
            </a:r>
            <a:r>
              <a:rPr lang="tr-TR" sz="1800" dirty="0" err="1"/>
              <a:t>abdominal</a:t>
            </a:r>
            <a:r>
              <a:rPr lang="tr-TR" sz="1800" dirty="0"/>
              <a:t> </a:t>
            </a:r>
            <a:r>
              <a:rPr lang="tr-TR" sz="1800" dirty="0" err="1"/>
              <a:t>bloating</a:t>
            </a:r>
            <a:r>
              <a:rPr lang="tr-TR" sz="1800" dirty="0"/>
              <a:t>, </a:t>
            </a:r>
            <a:r>
              <a:rPr lang="tr-TR" sz="1800" dirty="0" err="1"/>
              <a:t>type</a:t>
            </a:r>
            <a:r>
              <a:rPr lang="tr-TR" sz="1800" dirty="0"/>
              <a:t> of </a:t>
            </a:r>
            <a:r>
              <a:rPr lang="tr-TR" sz="1800" dirty="0" err="1"/>
              <a:t>dietary</a:t>
            </a:r>
            <a:r>
              <a:rPr lang="tr-TR" sz="1800" dirty="0"/>
              <a:t> </a:t>
            </a:r>
            <a:r>
              <a:rPr lang="tr-TR" sz="1800" dirty="0" err="1"/>
              <a:t>intake</a:t>
            </a:r>
            <a:r>
              <a:rPr lang="tr-TR" sz="1800" dirty="0"/>
              <a:t> ( </a:t>
            </a:r>
            <a:r>
              <a:rPr lang="tr-TR" sz="1800" dirty="0" err="1"/>
              <a:t>fast</a:t>
            </a:r>
            <a:r>
              <a:rPr lang="tr-TR" sz="1800" dirty="0"/>
              <a:t> </a:t>
            </a:r>
            <a:r>
              <a:rPr lang="tr-TR" sz="1800" dirty="0" err="1"/>
              <a:t>food</a:t>
            </a:r>
            <a:r>
              <a:rPr lang="tr-TR" sz="1800" dirty="0"/>
              <a:t>, </a:t>
            </a:r>
            <a:r>
              <a:rPr lang="tr-TR" sz="1800" dirty="0" err="1"/>
              <a:t>saturated</a:t>
            </a:r>
            <a:r>
              <a:rPr lang="tr-TR" sz="1800" dirty="0"/>
              <a:t> </a:t>
            </a:r>
            <a:r>
              <a:rPr lang="tr-TR" sz="1800" dirty="0" err="1"/>
              <a:t>fat</a:t>
            </a:r>
            <a:r>
              <a:rPr lang="tr-TR" sz="1800" dirty="0"/>
              <a:t>, HFCS)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consumption</a:t>
            </a:r>
            <a:r>
              <a:rPr lang="tr-TR" sz="1800" dirty="0"/>
              <a:t> of </a:t>
            </a:r>
            <a:r>
              <a:rPr lang="tr-TR" sz="1800" dirty="0" err="1"/>
              <a:t>fibrous</a:t>
            </a:r>
            <a:r>
              <a:rPr lang="tr-TR" sz="1800" dirty="0"/>
              <a:t> </a:t>
            </a:r>
            <a:r>
              <a:rPr lang="tr-TR" sz="1800" dirty="0" err="1"/>
              <a:t>nutrients</a:t>
            </a:r>
            <a:r>
              <a:rPr lang="tr-TR" sz="1800" dirty="0"/>
              <a:t> </a:t>
            </a:r>
            <a:endParaRPr lang="tr-TR" sz="18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978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C2130F64-0B88-5B49-83A8-892496432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289"/>
            <a:ext cx="3976496" cy="390032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is the shape of your stool ?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2BAF387-455B-9241-B24B-8CF1E99F9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0406" y="912745"/>
            <a:ext cx="3976496" cy="15216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BRISTOL STOOL CHART</a:t>
            </a:r>
          </a:p>
        </p:txBody>
      </p:sp>
      <p:pic>
        <p:nvPicPr>
          <p:cNvPr id="14" name="Resim 13" descr="tablo içeren bir resim&#10;&#10;Açıklama otomatik olarak oluşturuldu">
            <a:extLst>
              <a:ext uri="{FF2B5EF4-FFF2-40B4-BE49-F238E27FC236}">
                <a16:creationId xmlns:a16="http://schemas.microsoft.com/office/drawing/2014/main" id="{734BB106-6CC4-B14E-82AF-CC433D95BD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557" y="1673555"/>
            <a:ext cx="6164194" cy="334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8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sim 10">
            <a:extLst>
              <a:ext uri="{FF2B5EF4-FFF2-40B4-BE49-F238E27FC236}">
                <a16:creationId xmlns:a16="http://schemas.microsoft.com/office/drawing/2014/main" id="{5CD52313-137C-D044-8876-66893D396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412" y="1690687"/>
            <a:ext cx="96139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0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>
            <a:extLst>
              <a:ext uri="{FF2B5EF4-FFF2-40B4-BE49-F238E27FC236}">
                <a16:creationId xmlns:a16="http://schemas.microsoft.com/office/drawing/2014/main" id="{186A838C-CFCD-D747-8F2B-56AD2F460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55" y="1726575"/>
            <a:ext cx="9156700" cy="43942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Mürekkep 11">
                <a:extLst>
                  <a:ext uri="{FF2B5EF4-FFF2-40B4-BE49-F238E27FC236}">
                    <a16:creationId xmlns:a16="http://schemas.microsoft.com/office/drawing/2014/main" id="{83CFE451-19BD-1147-A422-165E878EE3CD}"/>
                  </a:ext>
                </a:extLst>
              </p14:cNvPr>
              <p14:cNvContentPartPr/>
              <p14:nvPr/>
            </p14:nvContentPartPr>
            <p14:xfrm>
              <a:off x="1110539" y="2353637"/>
              <a:ext cx="1433880" cy="150840"/>
            </p14:xfrm>
          </p:contentPart>
        </mc:Choice>
        <mc:Fallback xmlns="">
          <p:pic>
            <p:nvPicPr>
              <p:cNvPr id="12" name="Mürekkep 11">
                <a:extLst>
                  <a:ext uri="{FF2B5EF4-FFF2-40B4-BE49-F238E27FC236}">
                    <a16:creationId xmlns:a16="http://schemas.microsoft.com/office/drawing/2014/main" id="{83CFE451-19BD-1147-A422-165E878EE3C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7539" y="2290637"/>
                <a:ext cx="1559520" cy="27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580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89397"/>
            <a:ext cx="9811040" cy="846786"/>
          </a:xfrm>
        </p:spPr>
        <p:txBody>
          <a:bodyPr/>
          <a:lstStyle/>
          <a:p>
            <a:pPr algn="ctr"/>
            <a:r>
              <a:rPr lang="tr-TR" dirty="0"/>
              <a:t>RESULTS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713178" y="1364318"/>
            <a:ext cx="10470637" cy="537494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tr-TR" sz="18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/>
              <a:t> 1-2 </a:t>
            </a:r>
            <a:r>
              <a:rPr lang="tr-TR" sz="1800" dirty="0" err="1"/>
              <a:t>slices</a:t>
            </a:r>
            <a:r>
              <a:rPr lang="tr-TR" sz="1800" dirty="0"/>
              <a:t> of </a:t>
            </a:r>
            <a:r>
              <a:rPr lang="tr-TR" sz="1800" dirty="0" err="1"/>
              <a:t>whole</a:t>
            </a:r>
            <a:r>
              <a:rPr lang="tr-TR" sz="1800" dirty="0"/>
              <a:t> </a:t>
            </a:r>
            <a:r>
              <a:rPr lang="tr-TR" sz="1800" dirty="0" err="1"/>
              <a:t>wheat</a:t>
            </a:r>
            <a:r>
              <a:rPr lang="tr-TR" sz="1800" dirty="0"/>
              <a:t>, </a:t>
            </a:r>
            <a:r>
              <a:rPr lang="tr-TR" sz="1800" dirty="0" err="1"/>
              <a:t>bran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rye</a:t>
            </a:r>
            <a:r>
              <a:rPr lang="tr-TR" sz="1800" dirty="0"/>
              <a:t> </a:t>
            </a:r>
            <a:r>
              <a:rPr lang="tr-TR" sz="1800" dirty="0" err="1"/>
              <a:t>bread</a:t>
            </a:r>
            <a:r>
              <a:rPr lang="tr-TR" sz="1800" dirty="0"/>
              <a:t> </a:t>
            </a:r>
            <a:r>
              <a:rPr lang="tr-TR" sz="1800" dirty="0" err="1"/>
              <a:t>consumers</a:t>
            </a:r>
            <a:r>
              <a:rPr lang="tr-TR" sz="1800" dirty="0"/>
              <a:t> </a:t>
            </a:r>
            <a:r>
              <a:rPr lang="tr-TR" sz="1800" dirty="0" err="1"/>
              <a:t>per</a:t>
            </a:r>
            <a:r>
              <a:rPr lang="tr-TR" sz="1800" dirty="0"/>
              <a:t> </a:t>
            </a:r>
            <a:r>
              <a:rPr lang="tr-TR" sz="1800" dirty="0" err="1"/>
              <a:t>week</a:t>
            </a:r>
            <a:r>
              <a:rPr lang="tr-TR" sz="1800" dirty="0"/>
              <a:t> (37,4 %) </a:t>
            </a:r>
            <a:r>
              <a:rPr lang="tr-TR" sz="1800" dirty="0" err="1"/>
              <a:t>declared</a:t>
            </a:r>
            <a:r>
              <a:rPr lang="tr-TR" sz="1800" dirty="0"/>
              <a:t> </a:t>
            </a:r>
            <a:r>
              <a:rPr lang="tr-TR" sz="1800" dirty="0" err="1"/>
              <a:t>that</a:t>
            </a:r>
            <a:r>
              <a:rPr lang="tr-TR" sz="1800" dirty="0"/>
              <a:t> </a:t>
            </a:r>
            <a:r>
              <a:rPr lang="tr-TR" sz="1800" dirty="0" err="1"/>
              <a:t>they</a:t>
            </a:r>
            <a:r>
              <a:rPr lang="tr-TR" sz="1800" dirty="0"/>
              <a:t> </a:t>
            </a:r>
            <a:r>
              <a:rPr lang="tr-TR" sz="1800" dirty="0" err="1"/>
              <a:t>never</a:t>
            </a:r>
            <a:r>
              <a:rPr lang="tr-TR" sz="1800" dirty="0"/>
              <a:t> </a:t>
            </a:r>
            <a:r>
              <a:rPr lang="tr-TR" sz="1800" dirty="0" err="1"/>
              <a:t>have</a:t>
            </a:r>
            <a:r>
              <a:rPr lang="tr-TR" sz="1800" dirty="0"/>
              <a:t> </a:t>
            </a:r>
            <a:r>
              <a:rPr lang="tr-TR" sz="1800" dirty="0" err="1"/>
              <a:t>abdominal</a:t>
            </a:r>
            <a:r>
              <a:rPr lang="tr-TR" sz="1800" dirty="0"/>
              <a:t> </a:t>
            </a:r>
            <a:r>
              <a:rPr lang="tr-TR" sz="1800" dirty="0" err="1"/>
              <a:t>bloating</a:t>
            </a:r>
            <a:r>
              <a:rPr lang="tr-TR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dirty="0"/>
          </a:p>
          <a:p>
            <a:endParaRPr lang="tr-TR" sz="1800" dirty="0"/>
          </a:p>
          <a:p>
            <a:endParaRPr lang="tr-TR" sz="1800" dirty="0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/>
              <a:t>1-2 </a:t>
            </a:r>
            <a:r>
              <a:rPr lang="tr-TR" sz="1800" dirty="0" err="1"/>
              <a:t>portion</a:t>
            </a:r>
            <a:r>
              <a:rPr lang="tr-TR" sz="1800" dirty="0"/>
              <a:t> of bulgur </a:t>
            </a:r>
            <a:r>
              <a:rPr lang="tr-TR" sz="1800" dirty="0" err="1"/>
              <a:t>consumers</a:t>
            </a:r>
            <a:r>
              <a:rPr lang="tr-TR" sz="1800" dirty="0"/>
              <a:t> </a:t>
            </a:r>
            <a:r>
              <a:rPr lang="tr-TR" sz="1800" dirty="0" err="1"/>
              <a:t>per</a:t>
            </a:r>
            <a:r>
              <a:rPr lang="tr-TR" sz="1800" dirty="0"/>
              <a:t> </a:t>
            </a:r>
            <a:r>
              <a:rPr lang="tr-TR" sz="1800" dirty="0" err="1"/>
              <a:t>week</a:t>
            </a:r>
            <a:r>
              <a:rPr lang="tr-TR" sz="1800" dirty="0"/>
              <a:t> (42,2%) </a:t>
            </a:r>
            <a:r>
              <a:rPr lang="tr-TR" sz="1800" dirty="0" err="1"/>
              <a:t>declared</a:t>
            </a:r>
            <a:r>
              <a:rPr lang="tr-TR" sz="1800" dirty="0"/>
              <a:t> </a:t>
            </a:r>
            <a:r>
              <a:rPr lang="tr-TR" sz="1800" dirty="0" err="1"/>
              <a:t>that</a:t>
            </a:r>
            <a:r>
              <a:rPr lang="tr-TR" sz="1800" dirty="0"/>
              <a:t> </a:t>
            </a:r>
            <a:r>
              <a:rPr lang="tr-TR" sz="1800" dirty="0" err="1"/>
              <a:t>they</a:t>
            </a:r>
            <a:r>
              <a:rPr lang="tr-TR" sz="1800" dirty="0"/>
              <a:t> </a:t>
            </a:r>
            <a:r>
              <a:rPr lang="tr-TR" sz="1800" dirty="0" err="1"/>
              <a:t>never</a:t>
            </a:r>
            <a:r>
              <a:rPr lang="tr-TR" sz="1800" dirty="0"/>
              <a:t> </a:t>
            </a:r>
            <a:r>
              <a:rPr lang="tr-TR" sz="1800" dirty="0" err="1"/>
              <a:t>have</a:t>
            </a:r>
            <a:r>
              <a:rPr lang="tr-TR" sz="1800" dirty="0"/>
              <a:t> </a:t>
            </a:r>
            <a:r>
              <a:rPr lang="tr-TR" sz="1800" dirty="0" err="1"/>
              <a:t>abdominal</a:t>
            </a:r>
            <a:r>
              <a:rPr lang="tr-TR" sz="1800" dirty="0"/>
              <a:t> </a:t>
            </a:r>
            <a:r>
              <a:rPr lang="tr-TR" sz="1800" dirty="0" err="1"/>
              <a:t>bloating</a:t>
            </a:r>
            <a:endParaRPr lang="tr-T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dirty="0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 err="1"/>
              <a:t>Students</a:t>
            </a:r>
            <a:r>
              <a:rPr lang="tr-TR" sz="1800" dirty="0"/>
              <a:t> </a:t>
            </a:r>
            <a:r>
              <a:rPr lang="tr-TR" sz="1800" dirty="0" err="1"/>
              <a:t>who</a:t>
            </a:r>
            <a:r>
              <a:rPr lang="tr-TR" sz="1800" dirty="0"/>
              <a:t> </a:t>
            </a:r>
            <a:r>
              <a:rPr lang="tr-TR" sz="1800" dirty="0" err="1"/>
              <a:t>have</a:t>
            </a:r>
            <a:r>
              <a:rPr lang="tr-TR" sz="1800" dirty="0"/>
              <a:t> </a:t>
            </a:r>
            <a:r>
              <a:rPr lang="tr-TR" sz="1800" dirty="0" err="1"/>
              <a:t>variable</a:t>
            </a:r>
            <a:r>
              <a:rPr lang="tr-TR" sz="1800" dirty="0"/>
              <a:t> </a:t>
            </a:r>
            <a:r>
              <a:rPr lang="tr-TR" sz="1800" dirty="0" err="1"/>
              <a:t>defecation</a:t>
            </a:r>
            <a:r>
              <a:rPr lang="tr-TR" sz="1800" dirty="0"/>
              <a:t> </a:t>
            </a:r>
            <a:r>
              <a:rPr lang="tr-TR" sz="1800" dirty="0" err="1"/>
              <a:t>habits</a:t>
            </a:r>
            <a:r>
              <a:rPr lang="tr-TR" sz="1800" dirty="0"/>
              <a:t>(46,8%) </a:t>
            </a:r>
            <a:r>
              <a:rPr lang="tr-TR" sz="1800" dirty="0" err="1"/>
              <a:t>stated</a:t>
            </a:r>
            <a:r>
              <a:rPr lang="tr-TR" sz="1800" dirty="0"/>
              <a:t> </a:t>
            </a:r>
            <a:r>
              <a:rPr lang="tr-TR" sz="1800" dirty="0" err="1"/>
              <a:t>relaxation</a:t>
            </a:r>
            <a:r>
              <a:rPr lang="tr-TR" sz="1800" dirty="0"/>
              <a:t> </a:t>
            </a:r>
            <a:r>
              <a:rPr lang="tr-TR" sz="1800" dirty="0" err="1"/>
              <a:t>after</a:t>
            </a:r>
            <a:r>
              <a:rPr lang="tr-TR" sz="1800" dirty="0"/>
              <a:t> </a:t>
            </a:r>
            <a:r>
              <a:rPr lang="tr-TR" sz="1800" dirty="0" err="1"/>
              <a:t>defecation</a:t>
            </a:r>
            <a:r>
              <a:rPr lang="tr-TR" sz="1800" dirty="0"/>
              <a:t> </a:t>
            </a:r>
            <a:r>
              <a:rPr lang="tr-TR" sz="1800" dirty="0" err="1"/>
              <a:t>and</a:t>
            </a:r>
            <a:r>
              <a:rPr lang="tr-TR" sz="1800" dirty="0"/>
              <a:t> </a:t>
            </a:r>
            <a:r>
              <a:rPr lang="tr-TR" sz="1800" dirty="0" err="1"/>
              <a:t>don’t</a:t>
            </a:r>
            <a:r>
              <a:rPr lang="tr-TR" sz="1800" dirty="0"/>
              <a:t> </a:t>
            </a:r>
            <a:r>
              <a:rPr lang="tr-TR" sz="1800" dirty="0" err="1"/>
              <a:t>have</a:t>
            </a:r>
            <a:r>
              <a:rPr lang="tr-TR" sz="1800" dirty="0"/>
              <a:t> </a:t>
            </a:r>
            <a:r>
              <a:rPr lang="tr-TR" sz="1800" dirty="0" err="1"/>
              <a:t>abdominal</a:t>
            </a:r>
            <a:r>
              <a:rPr lang="tr-TR" sz="1800" dirty="0"/>
              <a:t> </a:t>
            </a:r>
            <a:r>
              <a:rPr lang="tr-TR" sz="1800" dirty="0" err="1"/>
              <a:t>bloating</a:t>
            </a:r>
            <a:endParaRPr lang="tr-T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800" dirty="0"/>
              <a:t> </a:t>
            </a:r>
            <a:r>
              <a:rPr lang="tr-TR" sz="1800" dirty="0" err="1"/>
              <a:t>Students</a:t>
            </a:r>
            <a:r>
              <a:rPr lang="tr-TR" sz="1800" dirty="0"/>
              <a:t> </a:t>
            </a:r>
            <a:r>
              <a:rPr lang="tr-TR" sz="1800" dirty="0" err="1"/>
              <a:t>who</a:t>
            </a:r>
            <a:r>
              <a:rPr lang="tr-TR" sz="1800" dirty="0"/>
              <a:t> </a:t>
            </a:r>
            <a:r>
              <a:rPr lang="tr-TR" sz="1800" dirty="0" err="1"/>
              <a:t>were</a:t>
            </a:r>
            <a:r>
              <a:rPr lang="tr-TR" sz="1800" dirty="0"/>
              <a:t> </a:t>
            </a:r>
            <a:r>
              <a:rPr lang="tr-TR" sz="1800" dirty="0" err="1"/>
              <a:t>vegetable</a:t>
            </a:r>
            <a:r>
              <a:rPr lang="tr-TR" sz="1800" dirty="0"/>
              <a:t> </a:t>
            </a:r>
            <a:r>
              <a:rPr lang="tr-TR" sz="1800" dirty="0" err="1"/>
              <a:t>consumers</a:t>
            </a:r>
            <a:r>
              <a:rPr lang="tr-TR" sz="1800" dirty="0"/>
              <a:t> 3-4 </a:t>
            </a:r>
            <a:r>
              <a:rPr lang="tr-TR" sz="1800" dirty="0" err="1"/>
              <a:t>portions</a:t>
            </a:r>
            <a:r>
              <a:rPr lang="tr-TR" sz="1800" dirty="0"/>
              <a:t> </a:t>
            </a:r>
            <a:r>
              <a:rPr lang="tr-TR" sz="1800" dirty="0" err="1"/>
              <a:t>per</a:t>
            </a:r>
            <a:r>
              <a:rPr lang="tr-TR" sz="1800" dirty="0"/>
              <a:t> </a:t>
            </a:r>
            <a:r>
              <a:rPr lang="tr-TR" sz="1800" dirty="0" err="1"/>
              <a:t>week</a:t>
            </a:r>
            <a:r>
              <a:rPr lang="tr-TR" sz="1800" dirty="0"/>
              <a:t>( %33,7) had </a:t>
            </a:r>
            <a:r>
              <a:rPr lang="tr-TR" sz="1800" dirty="0" err="1"/>
              <a:t>never</a:t>
            </a:r>
            <a:r>
              <a:rPr lang="tr-TR" sz="1800" dirty="0"/>
              <a:t> </a:t>
            </a:r>
            <a:r>
              <a:rPr lang="tr-TR" sz="1800" dirty="0" err="1"/>
              <a:t>visited</a:t>
            </a:r>
            <a:r>
              <a:rPr lang="tr-TR" sz="1800" dirty="0"/>
              <a:t> a </a:t>
            </a:r>
            <a:r>
              <a:rPr lang="tr-TR" sz="1800" dirty="0" err="1"/>
              <a:t>gastroenterologist</a:t>
            </a:r>
            <a:r>
              <a:rPr lang="tr-TR" sz="1800" dirty="0"/>
              <a:t> </a:t>
            </a:r>
            <a:r>
              <a:rPr lang="tr-TR" sz="1800" dirty="0" err="1"/>
              <a:t>before</a:t>
            </a:r>
            <a:r>
              <a:rPr lang="tr-TR" sz="1800" dirty="0"/>
              <a:t> .</a:t>
            </a:r>
            <a:endParaRPr lang="tr-TR" altLang="tr-TR" sz="1800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1800" dirty="0"/>
          </a:p>
          <a:p>
            <a:pPr marL="285750" indent="-285750">
              <a:buFont typeface="Wingdings" panose="020B0604020202020204" pitchFamily="34" charset="0"/>
              <a:buChar char="Ø"/>
            </a:pPr>
            <a:endParaRPr lang="tr-TR" sz="1800" dirty="0"/>
          </a:p>
          <a:p>
            <a:pPr marL="285750" indent="-285750">
              <a:buFont typeface="Wingdings" panose="020B0604020202020204" pitchFamily="34" charset="0"/>
              <a:buChar char="Ø"/>
            </a:pPr>
            <a:endParaRPr lang="tr-TR" sz="1800" dirty="0">
              <a:cs typeface="Calibri" panose="020F0502020204030204"/>
            </a:endParaRPr>
          </a:p>
          <a:p>
            <a:pPr marL="285750" indent="-285750">
              <a:buFont typeface="Wingdings" panose="020B0604020202020204" pitchFamily="34" charset="0"/>
              <a:buChar char="Ø"/>
            </a:pPr>
            <a:endParaRPr lang="tr-TR" sz="1800" dirty="0">
              <a:cs typeface="Calibri" panose="020F0502020204030204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F45278B9-90E0-D743-A240-34137E09A08C}"/>
              </a:ext>
            </a:extLst>
          </p:cNvPr>
          <p:cNvSpPr txBox="1"/>
          <p:nvPr/>
        </p:nvSpPr>
        <p:spPr>
          <a:xfrm>
            <a:off x="1280160" y="158964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A82586D-B3C9-E04B-BDB4-93246BA19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185" y="3313136"/>
            <a:ext cx="1138076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(51,4%)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consume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1-2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slices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whole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wheat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bran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rye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bread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weekly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have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never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visited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gastroenterologist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kumimoji="0" lang="tr-TR" altLang="tr-TR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before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.</a:t>
            </a:r>
            <a:r>
              <a:rPr kumimoji="0" lang="tr-TR" altLang="tr-T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00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521</Words>
  <Application>Microsoft Macintosh PowerPoint</Application>
  <PresentationFormat>Geniş ekran</PresentationFormat>
  <Paragraphs>66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Teması</vt:lpstr>
      <vt:lpstr>PowerPoint Sunusu</vt:lpstr>
      <vt:lpstr>IBS - IRRITABLE BOWEL SYNDROME</vt:lpstr>
      <vt:lpstr>SYMPTOMS</vt:lpstr>
      <vt:lpstr>OUR AIM</vt:lpstr>
      <vt:lpstr>MATERIALS AND METHODS</vt:lpstr>
      <vt:lpstr>What is the shape of your stool ?</vt:lpstr>
      <vt:lpstr>PowerPoint Sunusu</vt:lpstr>
      <vt:lpstr>PowerPoint Sunusu</vt:lpstr>
      <vt:lpstr>RESULTS</vt:lpstr>
      <vt:lpstr>CONCLUSION</vt:lpstr>
      <vt:lpstr>REFERENCES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Karagöz</dc:creator>
  <cp:lastModifiedBy>Zeynep Karagöz</cp:lastModifiedBy>
  <cp:revision>6</cp:revision>
  <dcterms:created xsi:type="dcterms:W3CDTF">2021-06-01T14:15:27Z</dcterms:created>
  <dcterms:modified xsi:type="dcterms:W3CDTF">2021-06-01T18:02:39Z</dcterms:modified>
</cp:coreProperties>
</file>